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0"/>
  </p:notesMasterIdLst>
  <p:sldIdLst>
    <p:sldId id="256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47" r:id="rId56"/>
    <p:sldId id="448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302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81" d="100"/>
          <a:sy n="81" d="100"/>
        </p:scale>
        <p:origin x="-4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2/2/2015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C6F35B-0030-4959-892F-5161F19E269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D12CAF-B74E-4BAF-A610-E429A4C2A97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5F847-1399-43F5-B72B-C284BB79971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7EB2A-E491-4BD9-8D74-B17DC6E704D5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0D42F2-242F-4310-A544-078415C28E0A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81EC6-C7B0-4AA3-B0F2-23C9E90BEEB1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568BE3-053E-4820-8A9B-9BB88819D8EE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6EA04-A536-40CE-AAA4-11DAA044299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9BA53-C607-46EA-94B5-0355998635C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cs typeface="Arial" charset="0"/>
              </a:rPr>
              <a:t>A Brief Introduction to C++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Brief Introduction to C++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sequence is: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  		</a:t>
            </a:r>
            <a:r>
              <a:rPr lang="en-US" sz="1800" smtClean="0">
                <a:latin typeface="Arial" charset="0"/>
                <a:cs typeface="Arial" charset="0"/>
              </a:rPr>
              <a:t>file (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smtClean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At the top of any C++ program, you will see one or more directives starting with a </a:t>
            </a:r>
            <a:r>
              <a:rPr lang="en-US" b="1" smtClean="0">
                <a:latin typeface="Courier New" pitchFamily="49" charset="0"/>
                <a:cs typeface="Arial" charset="0"/>
              </a:rPr>
              <a:t>#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b="1" smtClean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write your code in a file such as </a:t>
            </a:r>
            <a:r>
              <a:rPr lang="en-US" smtClean="0">
                <a:latin typeface="Consolas" pitchFamily="49" charset="0"/>
                <a:cs typeface="Arial" charset="0"/>
              </a:rPr>
              <a:t>Single_list.h</a:t>
            </a:r>
            <a:r>
              <a:rPr lang="en-US" smtClean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file will be included in our tester file </a:t>
            </a:r>
            <a:r>
              <a:rPr lang="en-US" smtClean="0">
                <a:latin typeface="Consolas" pitchFamily="49" charset="0"/>
                <a:cs typeface="Arial" charset="0"/>
              </a:rPr>
              <a:t>Single_list_tester.h</a:t>
            </a:r>
            <a:r>
              <a:rPr lang="en-US" smtClean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smtClean="0">
                <a:latin typeface="Consolas" pitchFamily="49" charset="0"/>
                <a:cs typeface="Arial" charset="0"/>
              </a:rPr>
              <a:t>#include "Single_list.h"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file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smtClean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smtClean="0">
                <a:latin typeface="Consolas" pitchFamily="49" charset="0"/>
                <a:cs typeface="Arial" charset="0"/>
              </a:rPr>
              <a:t>#include "Single_list_tester.h"</a:t>
            </a:r>
          </a:p>
          <a:p>
            <a:pPr>
              <a:buFont typeface="Arial" charset="0"/>
              <a:buNone/>
            </a:pPr>
            <a:endParaRPr lang="en-US" smtClean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note the difference: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		#include "Single_list.h"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first looks for a file </a:t>
            </a:r>
            <a:r>
              <a:rPr lang="en-US" smtClean="0">
                <a:latin typeface="Consolas" pitchFamily="49" charset="0"/>
                <a:cs typeface="Arial" charset="0"/>
              </a:rPr>
              <a:t>iostream.h</a:t>
            </a:r>
            <a:r>
              <a:rPr lang="en-US" smtClean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not normal practice: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Usually the header (</a:t>
            </a:r>
            <a:r>
              <a:rPr lang="en-US" smtClean="0">
                <a:latin typeface="Consolas" pitchFamily="49" charset="0"/>
                <a:cs typeface="Arial" charset="0"/>
              </a:rPr>
              <a:t>.h</a:t>
            </a:r>
            <a:r>
              <a:rPr lang="en-US" smtClean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25550"/>
            <a:ext cx="5688013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done with guard statements:</a:t>
            </a: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#ifndef SINGLE_LIST_H</a:t>
            </a: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sz="200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class Single_list {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class definition contains only the signatures (or </a:t>
            </a:r>
            <a:r>
              <a:rPr lang="en-US" i="1" smtClean="0">
                <a:latin typeface="Arial" charset="0"/>
                <a:cs typeface="Arial" charset="0"/>
              </a:rPr>
              <a:t>prototypes</a:t>
            </a:r>
            <a:r>
              <a:rPr lang="en-US" smtClean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actual member function definitions may be defined elsewhere, either in: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Another difference is the unit of compilation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class TestProgram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   System.Console.WriteLine(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existence of a function with the signature</a:t>
            </a:r>
          </a:p>
          <a:p>
            <a:pPr algn="ctr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smtClean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C/C++, the file is the base unit of compilation: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Any </a:t>
            </a:r>
            <a:r>
              <a:rPr lang="en-US" smtClean="0">
                <a:latin typeface="Consolas" pitchFamily="49" charset="0"/>
                <a:cs typeface="Arial" charset="0"/>
              </a:rPr>
              <a:t>.cpp</a:t>
            </a:r>
            <a:r>
              <a:rPr lang="en-US" smtClean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Only files containing an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smtClean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signature of main is: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operating system is expecting a return value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Brief Introduction to C++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provide a brief overview of C++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Many of the statements in C++ are very similar to C#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It is assumed you remember these from ECE 150</a:t>
            </a:r>
          </a:p>
        </p:txBody>
      </p:sp>
    </p:spTree>
    <p:extLst>
      <p:ext uri="{BB962C8B-B14F-4D97-AF65-F5344CB8AC3E}">
        <p14:creationId xmlns:p14="http://schemas.microsoft.com/office/powerpoint/2010/main" val="36597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file (</a:t>
            </a:r>
            <a:r>
              <a:rPr lang="en-US" sz="1800" b="1" smtClean="0">
                <a:latin typeface="Courier New" pitchFamily="49" charset="0"/>
                <a:cs typeface="Arial" charset="0"/>
              </a:rPr>
              <a:t>example.cpp</a:t>
            </a:r>
            <a:r>
              <a:rPr lang="en-US" smtClean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sqr( int n )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cout &lt;&lt; "The square of 3 is " &lt;&lt; sqr(3) &lt;&lt; endl;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To compile this file, we execute on the command line:</a:t>
            </a:r>
            <a:r>
              <a:rPr lang="en-US" sz="1800" b="1" dirty="0" smtClean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is an alternate form:</a:t>
            </a:r>
          </a:p>
          <a:p>
            <a:pPr>
              <a:buFontTx/>
              <a:buNone/>
            </a:pPr>
            <a:endParaRPr lang="en-US" sz="1400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Variables defined: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functions are </a:t>
            </a:r>
            <a:r>
              <a:rPr lang="en-US" i="1" smtClean="0">
                <a:latin typeface="Arial" charset="0"/>
                <a:cs typeface="Arial" charset="0"/>
              </a:rPr>
              <a:t>local variables</a:t>
            </a:r>
            <a:endParaRPr lang="en-US" smtClean="0">
              <a:latin typeface="Arial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classes are </a:t>
            </a:r>
            <a:r>
              <a:rPr lang="en-US" i="1" smtClean="0">
                <a:latin typeface="Arial" charset="0"/>
                <a:cs typeface="Arial" charset="0"/>
              </a:rPr>
              <a:t>member variables</a:t>
            </a:r>
            <a:endParaRPr lang="en-US" smtClean="0">
              <a:latin typeface="Arial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Elsewhere are </a:t>
            </a:r>
            <a:r>
              <a:rPr lang="en-US" i="1" smtClean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Functions defined: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classes are </a:t>
            </a:r>
            <a:r>
              <a:rPr lang="en-US" i="1" smtClean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Elsewhere are </a:t>
            </a:r>
            <a:r>
              <a:rPr lang="en-US" i="1" smtClean="0">
                <a:latin typeface="Arial" charset="0"/>
                <a:cs typeface="Arial" charset="0"/>
              </a:rPr>
              <a:t>global functions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all these cases, the keyword </a:t>
            </a:r>
            <a:r>
              <a:rPr lang="en-US" b="1" smtClean="0">
                <a:latin typeface="Consolas" pitchFamily="49" charset="0"/>
                <a:cs typeface="Arial" charset="0"/>
              </a:rPr>
              <a:t>static</a:t>
            </a:r>
            <a:r>
              <a:rPr lang="en-US" smtClean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Global variables/variables cause problems, especially in large projects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Everyone wanting a function </a:t>
            </a:r>
            <a:r>
              <a:rPr lang="en-US" smtClean="0">
                <a:latin typeface="Consolas" pitchFamily="49" charset="0"/>
                <a:cs typeface="Arial" charset="0"/>
              </a:rPr>
              <a:t>init()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C++ (and XML), this is solved using namespaces</a:t>
            </a:r>
          </a:p>
          <a:p>
            <a:pPr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A namespace adds an extra </a:t>
            </a:r>
            <a:r>
              <a:rPr lang="en-CA" dirty="0" smtClean="0">
                <a:latin typeface="Arial" charset="0"/>
                <a:cs typeface="Arial" charset="0"/>
              </a:rPr>
              <a:t>disambiguation between similar names</a:t>
            </a:r>
            <a:endParaRPr lang="en-US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Arial" charset="0"/>
              </a:rPr>
              <a:t>int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only need this for the standard name space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smtClean="0">
                <a:latin typeface="Consolas" pitchFamily="49" charset="0"/>
                <a:cs typeface="Arial" charset="0"/>
              </a:rPr>
              <a:t>std</a:t>
            </a:r>
            <a:r>
              <a:rPr lang="en-US" smtClean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smtClean="0">
                <a:latin typeface="Consolas" pitchFamily="49" charset="0"/>
                <a:cs typeface="Arial" charset="0"/>
              </a:rPr>
              <a:t>cout &lt;&lt; "Hello world!" &lt;&lt;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smtClean="0">
                <a:latin typeface="Consolas" pitchFamily="49" charset="0"/>
                <a:cs typeface="Arial" charset="0"/>
              </a:rPr>
              <a:t>endl;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        </a:t>
            </a:r>
            <a:r>
              <a:rPr lang="en-US" sz="1600" smtClean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smtClean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Arial" charset="0"/>
              </a:rPr>
              <a:t>		cout &lt;&lt; "Hello world!" &lt;&lt; endl;</a:t>
            </a:r>
            <a:endParaRPr lang="en-US" sz="16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Printing in C++ is done through overloading the </a:t>
            </a:r>
            <a:r>
              <a:rPr lang="en-US" b="1" smtClean="0">
                <a:latin typeface="Courier New" pitchFamily="49" charset="0"/>
                <a:cs typeface="Arial" charset="0"/>
              </a:rPr>
              <a:t>&lt;&lt;</a:t>
            </a:r>
            <a:r>
              <a:rPr lang="en-US" smtClean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b="1" smtClean="0">
                <a:latin typeface="Courier New" pitchFamily="49" charset="0"/>
                <a:cs typeface="Arial" charset="0"/>
              </a:rPr>
              <a:t>cout &lt;&lt; 3;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the left-hand argument of </a:t>
            </a:r>
            <a:r>
              <a:rPr lang="en-US" b="1" smtClean="0">
                <a:latin typeface="Courier New" pitchFamily="49" charset="0"/>
                <a:cs typeface="Arial" charset="0"/>
              </a:rPr>
              <a:t>&lt;&lt;</a:t>
            </a:r>
            <a:r>
              <a:rPr lang="en-US" smtClean="0">
                <a:latin typeface="Arial" charset="0"/>
                <a:cs typeface="Arial" charset="0"/>
              </a:rPr>
              <a:t> is an object of type </a:t>
            </a:r>
            <a:r>
              <a:rPr lang="en-US" b="1" smtClean="0">
                <a:latin typeface="Courier New" pitchFamily="49" charset="0"/>
                <a:cs typeface="Arial" charset="0"/>
              </a:rPr>
              <a:t>ostream</a:t>
            </a:r>
            <a:r>
              <a:rPr lang="en-US" smtClean="0">
                <a:latin typeface="Arial" charset="0"/>
                <a:cs typeface="Arial" charset="0"/>
              </a:rPr>
              <a:t> (</a:t>
            </a:r>
            <a:r>
              <a:rPr lang="en-US" i="1" smtClean="0">
                <a:latin typeface="Arial" charset="0"/>
                <a:cs typeface="Arial" charset="0"/>
              </a:rPr>
              <a:t>o</a:t>
            </a:r>
            <a:r>
              <a:rPr lang="en-US" smtClean="0">
                <a:latin typeface="Arial" charset="0"/>
                <a:cs typeface="Arial" charset="0"/>
              </a:rPr>
              <a:t>utput </a:t>
            </a:r>
            <a:r>
              <a:rPr lang="en-US" i="1" smtClean="0">
                <a:latin typeface="Arial" charset="0"/>
                <a:cs typeface="Arial" charset="0"/>
              </a:rPr>
              <a:t>stream</a:t>
            </a:r>
            <a:r>
              <a:rPr lang="en-US" smtClean="0">
                <a:latin typeface="Arial" charset="0"/>
                <a:cs typeface="Arial" charset="0"/>
              </a:rPr>
              <a:t>) and the right-hand argument is a </a:t>
            </a:r>
            <a:r>
              <a:rPr lang="en-US" b="1" smtClean="0">
                <a:latin typeface="Courier New" pitchFamily="49" charset="0"/>
                <a:cs typeface="Arial" charset="0"/>
              </a:rPr>
              <a:t>double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b="1" smtClean="0">
                <a:latin typeface="Courier New" pitchFamily="49" charset="0"/>
                <a:cs typeface="Arial" charset="0"/>
              </a:rPr>
              <a:t>int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b="1" smtClean="0">
                <a:latin typeface="Courier New" pitchFamily="49" charset="0"/>
                <a:cs typeface="Arial" charset="0"/>
              </a:rPr>
              <a:t>string</a:t>
            </a:r>
            <a:r>
              <a:rPr lang="en-US" smtClean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format is suggestive of what is happening: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objects are being </a:t>
            </a:r>
            <a:r>
              <a:rPr lang="en-US" i="1" smtClean="0">
                <a:latin typeface="Arial" charset="0"/>
                <a:cs typeface="Arial" charset="0"/>
              </a:rPr>
              <a:t>sent</a:t>
            </a:r>
            <a:r>
              <a:rPr lang="en-US" smtClean="0">
                <a:latin typeface="Arial" charset="0"/>
                <a:cs typeface="Arial" charset="0"/>
              </a:rPr>
              <a:t> to the </a:t>
            </a:r>
            <a:r>
              <a:rPr lang="en-US" b="1" smtClean="0">
                <a:latin typeface="Courier New" pitchFamily="49" charset="0"/>
                <a:cs typeface="Arial" charset="0"/>
              </a:rPr>
              <a:t>cout</a:t>
            </a:r>
            <a:r>
              <a:rPr lang="en-US" smtClean="0">
                <a:latin typeface="Arial" charset="0"/>
                <a:cs typeface="Arial" charset="0"/>
              </a:rPr>
              <a:t> (</a:t>
            </a:r>
            <a:r>
              <a:rPr lang="en-US" i="1" smtClean="0">
                <a:latin typeface="Arial" charset="0"/>
                <a:cs typeface="Arial" charset="0"/>
              </a:rPr>
              <a:t>console output</a:t>
            </a:r>
            <a:r>
              <a:rPr lang="en-US" smtClean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cout &lt;&lt; "The square of 3 is " &lt;&lt; sqr(3) &lt;&lt; endl;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objects being printed are: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</a:t>
            </a:r>
            <a:r>
              <a:rPr lang="en-US" b="1" smtClean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 </a:t>
            </a:r>
            <a:r>
              <a:rPr lang="en-US" b="1" smtClean="0">
                <a:latin typeface="Courier New" pitchFamily="49" charset="0"/>
                <a:cs typeface="Arial" charset="0"/>
              </a:rPr>
              <a:t>int</a:t>
            </a:r>
            <a:endParaRPr lang="en-US" sz="1400" b="1" smtClean="0">
              <a:latin typeface="Courier New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How does</a:t>
            </a:r>
            <a:endParaRPr 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where 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&lt;&lt;</a:t>
            </a:r>
            <a:r>
              <a:rPr lang="en-US" dirty="0" smtClean="0">
                <a:latin typeface="Arial" charset="0"/>
                <a:cs typeface="Arial" charset="0"/>
              </a:rPr>
              <a:t> is an operation (like 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+</a:t>
            </a:r>
            <a:r>
              <a:rPr lang="en-US" dirty="0" smtClean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dirty="0" smtClean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Brief Introduction to C++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this topic we will see: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similarities between C# and C++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Some differences, including: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Global variables and functions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The preprocessor, compilation, namespaces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Printing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Concluding with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Classes, templates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Pointers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Memory allocation and deallocation </a:t>
            </a:r>
          </a:p>
        </p:txBody>
      </p:sp>
    </p:spTree>
    <p:extLst>
      <p:ext uri="{BB962C8B-B14F-4D97-AF65-F5344CB8AC3E}">
        <p14:creationId xmlns:p14="http://schemas.microsoft.com/office/powerpoint/2010/main" val="39015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57438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cout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sqr(3)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endl;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is the same as:</a:t>
            </a:r>
            <a:endParaRPr lang="en-US" sz="12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</a:t>
            </a: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</a:t>
            </a: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cout, "The square of 3 is " ), sqr(3) ), endl );</a:t>
            </a:r>
          </a:p>
          <a:p>
            <a:pPr>
              <a:buFontTx/>
              <a:buNone/>
            </a:pPr>
            <a:endParaRPr 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five topics in C++ will be: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With these, you will have (more than) enough information to start Project 1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Project 1 is simply the implementation of a few variations of linked lists </a:t>
            </a:r>
            <a:r>
              <a:rPr lang="en-US" sz="1600" smtClean="0">
                <a:latin typeface="Arial" charset="0"/>
                <a:cs typeface="Arial" charset="0"/>
              </a:rPr>
              <a:t>(from ECE 150)</a:t>
            </a: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describe this class, we could use the following words: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Instead, another way to summarize the properties of a class is through UML Class Diagrams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UML, the Unified Modeling Language is a collection of </a:t>
            </a:r>
            <a:r>
              <a:rPr lang="en-US" i="1" smtClean="0">
                <a:latin typeface="Arial" charset="0"/>
                <a:cs typeface="Arial" charset="0"/>
              </a:rPr>
              <a:t>best practices</a:t>
            </a:r>
            <a:r>
              <a:rPr lang="en-US" smtClean="0">
                <a:latin typeface="Arial" charset="0"/>
                <a:cs typeface="Arial" charset="0"/>
              </a:rPr>
              <a:t> used in designing/modeling (among other things)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9901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Class Diagram for what we describe may be shown as the following box:</a:t>
            </a:r>
          </a:p>
        </p:txBody>
      </p:sp>
      <p:pic>
        <p:nvPicPr>
          <p:cNvPr id="38916" name="Picture 4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3924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4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three components include: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name, the attributes, and the operations</a:t>
            </a:r>
          </a:p>
        </p:txBody>
      </p:sp>
      <p:pic>
        <p:nvPicPr>
          <p:cNvPr id="39940" name="Picture 5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13075"/>
            <a:ext cx="3392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attributes are described by: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visibility modifier, a name, and a type</a:t>
            </a:r>
          </a:p>
        </p:txBody>
      </p:sp>
      <p:pic>
        <p:nvPicPr>
          <p:cNvPr id="40964" name="Picture 6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997200"/>
            <a:ext cx="443071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8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operations (a.k.a. functions) include: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visibility modifier, a name, parameters (possibly with default values) and return values</a:t>
            </a:r>
          </a:p>
        </p:txBody>
      </p:sp>
      <p:pic>
        <p:nvPicPr>
          <p:cNvPr id="41988" name="Picture 7" descr="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36863"/>
            <a:ext cx="43989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27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 example of a C++ class declaration is:</a:t>
            </a:r>
          </a:p>
          <a:p>
            <a:pPr>
              <a:buFontTx/>
              <a:buNone/>
            </a:pPr>
            <a:endParaRPr lang="en-US" sz="1400" b="1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 smtClean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	All control statements are similar</a:t>
            </a:r>
            <a:endParaRPr lang="en-US" dirty="0"/>
          </a:p>
          <a:p>
            <a:pPr>
              <a:buFontTx/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>
                <a:latin typeface="Courier New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sz="1800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sz="1800" dirty="0">
                <a:latin typeface="Consolas" pitchFamily="49" charset="0"/>
              </a:rPr>
              <a:t>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for (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int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sz="1800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sz="1800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544946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only declares the class structure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could, like C#,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slide gives both the declaration of the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smtClean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ifndef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cmath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Accessors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Mutators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571625" y="1428750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76650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1908175" y="2397125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79838" y="2492375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51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real component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real()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imaginary component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absolute value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abs()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*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+ 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*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476375" y="2055813"/>
            <a:ext cx="479425" cy="3476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rot="10800000">
            <a:off x="1955800" y="2228850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9713" y="2420938"/>
            <a:ext cx="5094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00B0F0"/>
                </a:solidFill>
              </a:rPr>
              <a:t>Refers to the member variables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</a:t>
            </a:r>
            <a:r>
              <a:rPr lang="en-CA" sz="1600">
                <a:solidFill>
                  <a:srgbClr val="00B0F0"/>
                </a:solidFill>
              </a:rPr>
              <a:t> and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CA" sz="1600">
                <a:solidFill>
                  <a:srgbClr val="00B0F0"/>
                </a:solidFill>
              </a:rPr>
              <a:t> of this class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51050" y="2835275"/>
            <a:ext cx="2160588" cy="50323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47813" y="3208338"/>
            <a:ext cx="481012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2627313" y="4400550"/>
            <a:ext cx="696912" cy="347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3419475" y="4375150"/>
            <a:ext cx="696913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536156" y="2942432"/>
            <a:ext cx="1431925" cy="12334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7" grpId="0" animBg="1"/>
      <p:bldP spid="19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06863" y="2540000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348038" y="2814638"/>
            <a:ext cx="647700" cy="2159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0938" y="2986088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C++, this is described by a block prefixed by one of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 smtClean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 smtClean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09663" y="2687638"/>
            <a:ext cx="2676525" cy="1785937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09663" y="2022475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smtClean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smtClean="0">
                <a:latin typeface="Courier New" pitchFamily="49" charset="0"/>
                <a:cs typeface="Arial" charset="0"/>
              </a:rPr>
              <a:t> </a:t>
            </a:r>
            <a:r>
              <a:rPr lang="en-US" smtClean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Operators have similar functionality for built-in datatypes: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Assignment	</a:t>
            </a:r>
            <a:r>
              <a:rPr lang="en-US" b="1" smtClean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Arithmetic		</a:t>
            </a:r>
            <a:r>
              <a:rPr lang="en-US" b="1" smtClean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Autoincrement	</a:t>
            </a:r>
            <a:r>
              <a:rPr lang="en-US" b="1" smtClean="0">
                <a:latin typeface="Consolas" pitchFamily="49" charset="0"/>
                <a:cs typeface="Arial" charset="0"/>
              </a:rPr>
              <a:t>++</a:t>
            </a:r>
            <a:endParaRPr lang="en-US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Autodecrement	</a:t>
            </a:r>
            <a:r>
              <a:rPr lang="en-US" b="1" smtClean="0">
                <a:latin typeface="Consolas" pitchFamily="49" charset="0"/>
                <a:cs typeface="Arial" charset="0"/>
              </a:rPr>
              <a:t>--</a:t>
            </a:r>
            <a:endParaRPr lang="en-US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Logical		</a:t>
            </a:r>
            <a:r>
              <a:rPr lang="en-US" b="1" smtClean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Relational	  	</a:t>
            </a:r>
            <a:r>
              <a:rPr lang="en-US" b="1" smtClean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Comments	</a:t>
            </a:r>
            <a:r>
              <a:rPr lang="en-US" b="1" smtClean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Bitwise		</a:t>
            </a:r>
            <a:r>
              <a:rPr lang="en-US" b="1" smtClean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Bit shifting	  	</a:t>
            </a:r>
            <a:r>
              <a:rPr lang="en-US" b="1" smtClean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It is possible for a class to indicate that another class is allowed to access its </a:t>
            </a:r>
            <a:r>
              <a:rPr lang="en-US" b="1" u="sng" smtClean="0">
                <a:latin typeface="Arial" charset="0"/>
                <a:cs typeface="Arial" charset="0"/>
              </a:rPr>
              <a:t>private</a:t>
            </a:r>
            <a:r>
              <a:rPr lang="en-US" smtClean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ClassX</a:t>
            </a:r>
            <a:r>
              <a:rPr lang="en-US" smtClean="0">
                <a:latin typeface="Arial" charset="0"/>
                <a:cs typeface="Arial" charset="0"/>
              </a:rPr>
              <a:t> declares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ClassY</a:t>
            </a:r>
            <a:r>
              <a:rPr lang="en-US" smtClean="0">
                <a:latin typeface="Arial" charset="0"/>
                <a:cs typeface="Arial" charset="0"/>
              </a:rPr>
              <a:t> to be a friend, then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ClassY</a:t>
            </a:r>
            <a:r>
              <a:rPr lang="en-US" smtClean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ClassX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 smtClean="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endParaRPr lang="en-US" sz="140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classify member functions into two categories: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Respectively, these are referred to as:</a:t>
            </a:r>
          </a:p>
          <a:p>
            <a:pPr lvl="1"/>
            <a:r>
              <a:rPr lang="en-US" b="1" smtClean="0">
                <a:latin typeface="Arial" charset="0"/>
                <a:cs typeface="Arial" charset="0"/>
              </a:rPr>
              <a:t>Accessors:	</a:t>
            </a:r>
            <a:r>
              <a:rPr lang="en-US" smtClean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smtClean="0">
                <a:latin typeface="Arial" charset="0"/>
                <a:cs typeface="Arial" charset="0"/>
              </a:rPr>
              <a:t>Mutators:		</a:t>
            </a:r>
            <a:r>
              <a:rPr lang="en-US" smtClean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Good programming practice is to enforce that a routine specified to be an </a:t>
            </a:r>
            <a:r>
              <a:rPr lang="en-US" dirty="0" err="1" smtClean="0">
                <a:latin typeface="Arial" charset="0"/>
                <a:cs typeface="Arial" charset="0"/>
              </a:rPr>
              <a:t>accessor</a:t>
            </a:r>
            <a:r>
              <a:rPr lang="en-US" dirty="0" smtClean="0">
                <a:latin typeface="Arial" charset="0"/>
                <a:cs typeface="Arial" charset="0"/>
              </a:rPr>
              <a:t> cannot be accidentally changed to a </a:t>
            </a:r>
            <a:r>
              <a:rPr lang="en-US" dirty="0" err="1" smtClean="0">
                <a:latin typeface="Arial" charset="0"/>
                <a:cs typeface="Arial" charset="0"/>
              </a:rPr>
              <a:t>mutator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If a junior programmer were to try change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dirty="0" smtClean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*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	to</a:t>
            </a:r>
            <a:endParaRPr lang="en-US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 smtClean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 smtClean="0">
                <a:latin typeface="Consolas" pitchFamily="49" charset="0"/>
                <a:cs typeface="Arial" charset="0"/>
              </a:rPr>
              <a:t>mutating</a:t>
            </a:r>
            <a:r>
              <a:rPr lang="en-US" dirty="0" smtClean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dirty="0" smtClean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*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As an example from a previous project, a student did this:</a:t>
            </a:r>
            <a:endParaRPr lang="en-US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Here,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 smtClean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  <a:endParaRPr 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 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C#, you will recall that all classes descend from the </a:t>
            </a:r>
            <a:r>
              <a:rPr lang="en-US" b="1" smtClean="0">
                <a:latin typeface="Consolas" pitchFamily="49" charset="0"/>
                <a:cs typeface="Arial" charset="0"/>
              </a:rPr>
              <a:t>Object</a:t>
            </a:r>
            <a:r>
              <a:rPr lang="en-US" smtClean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smtClean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you want to build a general linked list which could hold anything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C#, you could have it store instance of the class </a:t>
            </a:r>
            <a:r>
              <a:rPr lang="en-US" smtClean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Because there is no ultimate </a:t>
            </a:r>
            <a:r>
              <a:rPr lang="en-US" smtClean="0">
                <a:latin typeface="Consolas" pitchFamily="49" charset="0"/>
                <a:cs typeface="Arial" charset="0"/>
              </a:rPr>
              <a:t>Object</a:t>
            </a:r>
            <a:r>
              <a:rPr lang="en-US" smtClean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Accessing arrays is similar:</a:t>
            </a:r>
            <a:r>
              <a:rPr lang="en-US" sz="1800" b="1" dirty="0" smtClean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latin typeface="Consolas" pitchFamily="49" charset="0"/>
                <a:cs typeface="Arial" charset="0"/>
              </a:rPr>
              <a:t>array[ARRAY_CAPACITY];</a:t>
            </a:r>
            <a:endParaRPr lang="en-US" sz="18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US" sz="18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 smtClean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 smtClean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</a:t>
            </a:r>
            <a:r>
              <a:rPr lang="en-US" b="1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– 1</a:t>
            </a:r>
            <a:endParaRPr lang="en-US" sz="1800" b="1" dirty="0" smtClean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0585" y="5301208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Definition:</a:t>
            </a:r>
          </a:p>
          <a:p>
            <a:r>
              <a:rPr lang="en-CA" dirty="0"/>
              <a:t> </a:t>
            </a:r>
            <a:r>
              <a:rPr lang="en-CA" dirty="0" smtClean="0"/>
              <a:t>  The </a:t>
            </a:r>
            <a:r>
              <a:rPr lang="en-CA" i="1" dirty="0" smtClean="0"/>
              <a:t>capacity </a:t>
            </a:r>
            <a:r>
              <a:rPr lang="en-CA" dirty="0" smtClean="0"/>
              <a:t>of an array is the entries it can hold</a:t>
            </a:r>
          </a:p>
          <a:p>
            <a:r>
              <a:rPr lang="en-CA" dirty="0"/>
              <a:t> </a:t>
            </a:r>
            <a:r>
              <a:rPr lang="en-CA" dirty="0" smtClean="0"/>
              <a:t>  The </a:t>
            </a:r>
            <a:r>
              <a:rPr lang="en-CA" i="1" dirty="0" smtClean="0"/>
              <a:t>size</a:t>
            </a:r>
            <a:r>
              <a:rPr lang="en-CA" dirty="0" smtClean="0"/>
              <a:t> of an array is the number of useful entries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mechanism uses a tool called templates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That mechanism is called a template: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smtClean="0">
                <a:latin typeface="Consolas" pitchFamily="49" charset="0"/>
                <a:cs typeface="Arial" charset="0"/>
              </a:rPr>
              <a:t>		</a:t>
            </a:r>
            <a:r>
              <a:rPr lang="en-US" sz="1800" smtClean="0">
                <a:latin typeface="Consolas" pitchFamily="49" charset="0"/>
                <a:cs typeface="Arial" charset="0"/>
              </a:rPr>
              <a:t>template &lt;typename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smtClean="0">
                <a:latin typeface="Consolas" pitchFamily="49" charset="0"/>
                <a:cs typeface="Arial" charset="0"/>
              </a:rPr>
              <a:t> sqr(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    return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*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} 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creates a function which returns something of the same type as the argument</a:t>
            </a: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tell the compiler what that type is, we must suffix the function:</a:t>
            </a:r>
          </a:p>
          <a:p>
            <a:pPr>
              <a:buFontTx/>
              <a:buNone/>
            </a:pPr>
            <a:endParaRPr lang="en-US" sz="1800" b="1" smtClean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smtClean="0">
                <a:latin typeface="Consolas" pitchFamily="49" charset="0"/>
                <a:cs typeface="Arial" charset="0"/>
              </a:rPr>
              <a:t>= sqr&lt;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&gt;(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= sqr&lt;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smtClean="0">
                <a:latin typeface="Consolas" pitchFamily="49" charset="0"/>
                <a:cs typeface="Arial" charset="0"/>
              </a:rPr>
              <a:t>&gt;(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Example: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iostream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&gt;(</a:t>
            </a:r>
            <a:r>
              <a:rPr lang="en-US" sz="1400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4211638" y="249237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calling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sqr&lt;</a:t>
            </a:r>
            <a:r>
              <a:rPr lang="en-US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)</a:t>
            </a:r>
            <a:r>
              <a:rPr lang="en-US" smtClean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smtClean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 sqr(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*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compiler replaces the symbol </a:t>
            </a:r>
            <a:r>
              <a:rPr lang="en-US" b="1" smtClean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smtClean="0">
                <a:latin typeface="Arial" charset="0"/>
                <a:cs typeface="Arial" charset="0"/>
              </a:rPr>
              <a:t> with </a:t>
            </a:r>
            <a:r>
              <a:rPr lang="en-US" b="1" smtClean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076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What if we don’t require the precision and want to save memory with floating-point numbers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ifndef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cmath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,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Accessors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Mutators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modifier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 smtClean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 smtClean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 smtClean="0">
                <a:latin typeface="Arial" charset="0"/>
                <a:cs typeface="Arial" charset="0"/>
              </a:rPr>
              <a:t> is a </a:t>
            </a:r>
            <a:r>
              <a:rPr lang="en-US" dirty="0" err="1" smtClean="0">
                <a:latin typeface="Arial" charset="0"/>
                <a:cs typeface="Arial" charset="0"/>
              </a:rPr>
              <a:t>templated</a:t>
            </a:r>
            <a:r>
              <a:rPr lang="en-US" dirty="0" smtClean="0">
                <a:latin typeface="Arial" charset="0"/>
                <a:cs typeface="Arial" charset="0"/>
              </a:rPr>
              <a:t> symbol:</a:t>
            </a:r>
          </a:p>
          <a:p>
            <a:pPr>
              <a:buFontTx/>
              <a:buNone/>
            </a:pPr>
            <a:endParaRPr 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	Function </a:t>
            </a:r>
            <a:r>
              <a:rPr lang="en-US" dirty="0"/>
              <a:t>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Example:</a:t>
            </a: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 smtClean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Complex&lt;</a:t>
            </a:r>
            <a:r>
              <a:rPr lang="en-US" sz="12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 smtClean="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Complex&lt;</a:t>
            </a:r>
            <a:r>
              <a:rPr lang="en-US" sz="12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 smtClean="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4176713" y="1557338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One of the simplest ideas in C, but one which most students have a problem with is a pointer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6825" y="5876925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http://xkcd.com/138/</a:t>
            </a:r>
          </a:p>
        </p:txBody>
      </p:sp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 simply have an ‘address’ type: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ptr;    // store an address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Instead, we have to indicate what it is pointing to: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// a pointer to an integer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// the address of the integer variable 'ptr'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First we must get the address of a variable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done with the </a:t>
            </a:r>
            <a:r>
              <a:rPr lang="en-US" b="1" smtClean="0">
                <a:latin typeface="Consolas" pitchFamily="49" charset="0"/>
                <a:cs typeface="Arial" charset="0"/>
              </a:rPr>
              <a:t>&amp;</a:t>
            </a:r>
            <a:r>
              <a:rPr lang="en-US" smtClean="0">
                <a:latin typeface="Arial" charset="0"/>
                <a:cs typeface="Arial" charset="0"/>
              </a:rPr>
              <a:t> operator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smtClean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mpersand/</a:t>
            </a:r>
            <a:r>
              <a:rPr lang="en-US" b="1" i="1" smtClean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ddress of)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For example,</a:t>
            </a:r>
          </a:p>
          <a:p>
            <a:pPr>
              <a:buFontTx/>
              <a:buNone/>
            </a:pPr>
            <a:endParaRPr lang="en-US" sz="1800" b="1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even print the addresses:</a:t>
            </a:r>
          </a:p>
          <a:p>
            <a:pPr>
              <a:buFontTx/>
              <a:buNone/>
            </a:pPr>
            <a:endParaRPr lang="en-US" sz="18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cout &lt;&lt; ptr &lt;&lt; endl;</a:t>
            </a:r>
          </a:p>
          <a:p>
            <a:pPr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prints </a:t>
            </a:r>
            <a:r>
              <a:rPr lang="en-US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smtClean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ptr = &amp;m; 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cout &lt;&lt; *ptr &lt;&lt; endl;  // prints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Similarly, we can modify values stored at an address:</a:t>
            </a:r>
          </a:p>
          <a:p>
            <a:pPr>
              <a:buFont typeface="Arial" charset="0"/>
              <a:buNone/>
            </a:pPr>
            <a:endParaRPr lang="en-US" sz="1800" b="1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ptr = &amp;m;</a:t>
            </a:r>
          </a:p>
          <a:p>
            <a:pPr>
              <a:buFontTx/>
              <a:buNone/>
            </a:pPr>
            <a:endParaRPr lang="en-US" sz="18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*ptr = 3;    // store 3 at that memory location 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cout &lt;&lt; m &lt;&lt; endl;  // prints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762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7763" y="6308725"/>
            <a:ext cx="17859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http://xkcd.com/371/</a:t>
            </a:r>
          </a:p>
        </p:txBody>
      </p:sp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Pointers to objects must, similarly be dereferenced: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Complex *pz;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pz = &amp;z;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cout &lt;&lt; z.abs() &lt;&lt; endl;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cout &lt;&lt; (*pz).abs()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One short hand for this is to replace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	(*pz).abs();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	pz-&gt;abs();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allocation in C++ and C# is done through the </a:t>
            </a:r>
            <a:r>
              <a:rPr lang="en-US" b="1" smtClean="0">
                <a:latin typeface="Courier New" pitchFamily="49" charset="0"/>
                <a:cs typeface="Arial" charset="0"/>
              </a:rPr>
              <a:t>new</a:t>
            </a:r>
            <a:r>
              <a:rPr lang="en-US" smtClean="0">
                <a:latin typeface="Arial" charset="0"/>
                <a:cs typeface="Arial" charset="0"/>
              </a:rPr>
              <a:t> operator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an explicit request to the operating system for memory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C++/C#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look at categories of differences between C++ and C#: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deallocation differs, however: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however, that:</a:t>
            </a:r>
          </a:p>
          <a:p>
            <a:pPr lvl="1"/>
            <a:r>
              <a:rPr lang="en-US" i="1" smtClean="0">
                <a:latin typeface="Arial" charset="0"/>
                <a:cs typeface="Arial" charset="0"/>
              </a:rPr>
              <a:t>managed C++</a:t>
            </a:r>
            <a:r>
              <a:rPr lang="en-US" smtClean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int my_func() {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double r = z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abs(); // 8 bytes are allocated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for a single instance of a class (one object) is allocated using the new operator,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pz = new Complex&lt;double&gt;( 3, 4 );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even print the address to the screen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smtClean="0">
                <a:latin typeface="Consolas" pitchFamily="49" charset="0"/>
                <a:cs typeface="Consolas" pitchFamily="49" charset="0"/>
              </a:rPr>
              <a:t>cout &lt;&lt; "The address pz is " &lt;&lt; pz &lt;&lt; endl;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The address pz is 0x00ef3b40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each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en-CA" smtClean="0">
                <a:latin typeface="Arial" charset="0"/>
                <a:cs typeface="Arial" charset="0"/>
              </a:rPr>
              <a:t>, there must be a corresponding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smtClean="0">
                <a:latin typeface="Arial" charset="0"/>
                <a:cs typeface="Arial" charset="0"/>
              </a:rPr>
              <a:t> on all remaining nodes</a:t>
            </a:r>
          </a:p>
          <a:p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summarize: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you have forgotten (or did not learn) what you should have covered in ECE 150, there is a full C++ tutorial on the ECE 250 web site starting from scratch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C++ is based on C, which was written in the early 1970s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Any command starting with a </a:t>
            </a:r>
            <a:r>
              <a:rPr lang="en-US" b="1" smtClean="0">
                <a:latin typeface="Courier New" pitchFamily="49" charset="0"/>
                <a:cs typeface="Arial" charset="0"/>
              </a:rPr>
              <a:t>#</a:t>
            </a:r>
            <a:r>
              <a:rPr lang="en-US" smtClean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smtClean="0">
                <a:latin typeface="Arial" charset="0"/>
                <a:cs typeface="Arial" charset="0"/>
              </a:rPr>
              <a:t>lexical</a:t>
            </a:r>
            <a:r>
              <a:rPr lang="en-US" smtClean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7023</TotalTime>
  <Words>1230</Words>
  <Application>Microsoft Office PowerPoint</Application>
  <PresentationFormat>On-screen Show (4:3)</PresentationFormat>
  <Paragraphs>919</Paragraphs>
  <Slides>88</Slides>
  <Notes>87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Custom Design</vt:lpstr>
      <vt:lpstr>PowerPoint Presentation</vt:lpstr>
      <vt:lpstr>A Brief Introduction to C++</vt:lpstr>
      <vt:lpstr>A Brief Introduction to C++</vt:lpstr>
      <vt:lpstr>Control Statements</vt:lpstr>
      <vt:lpstr>Operators</vt:lpstr>
      <vt:lpstr>Arrays</vt:lpstr>
      <vt:lpstr>Functions</vt:lpstr>
      <vt:lpstr>C++/C# Differences</vt:lpstr>
      <vt:lpstr>The C++ Preprocessor</vt:lpstr>
      <vt:lpstr>The C++ Preprocessor</vt:lpstr>
      <vt:lpstr>The C++ Preprocessor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UML Class Diagrams</vt:lpstr>
      <vt:lpstr>UML Class Diagrams</vt:lpstr>
      <vt:lpstr>UML Class Diagrams</vt:lpstr>
      <vt:lpstr>UML Class Diagrams</vt:lpstr>
      <vt:lpstr>UML Class Diagrams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420</cp:revision>
  <dcterms:created xsi:type="dcterms:W3CDTF">2009-09-11T23:00:44Z</dcterms:created>
  <dcterms:modified xsi:type="dcterms:W3CDTF">2015-02-02T19:48:37Z</dcterms:modified>
</cp:coreProperties>
</file>